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4"/>
  </p:notesMasterIdLst>
  <p:sldIdLst>
    <p:sldId id="261" r:id="rId2"/>
    <p:sldId id="262" r:id="rId3"/>
    <p:sldId id="263" r:id="rId4"/>
    <p:sldId id="264" r:id="rId5"/>
    <p:sldId id="265" r:id="rId6"/>
    <p:sldId id="266" r:id="rId7"/>
    <p:sldId id="267" r:id="rId8"/>
    <p:sldId id="268" r:id="rId9"/>
    <p:sldId id="269" r:id="rId10"/>
    <p:sldId id="270" r:id="rId11"/>
    <p:sldId id="272" r:id="rId12"/>
    <p:sldId id="27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F6325E-99EF-47C2-8B78-0B585C4F8829}" type="datetimeFigureOut">
              <a:rPr lang="uk-UA" smtClean="0"/>
              <a:t>10.09.2024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5F7C3-1F7B-424E-A5E1-749E9BB71CFD}" type="slidenum">
              <a:rPr lang="uk-UA" smtClean="0"/>
              <a:t>‹№›</a:t>
            </a:fld>
            <a:endParaRPr lang="uk-UA"/>
          </a:p>
        </p:txBody>
      </p:sp>
    </p:spTree>
    <p:extLst>
      <p:ext uri="{BB962C8B-B14F-4D97-AF65-F5344CB8AC3E}">
        <p14:creationId xmlns:p14="http://schemas.microsoft.com/office/powerpoint/2010/main" val="380929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D245F7C3-1F7B-424E-A5E1-749E9BB71CFD}" type="slidenum">
              <a:rPr lang="uk-UA" smtClean="0"/>
              <a:t>5</a:t>
            </a:fld>
            <a:endParaRPr lang="uk-UA"/>
          </a:p>
        </p:txBody>
      </p:sp>
    </p:spTree>
    <p:extLst>
      <p:ext uri="{BB962C8B-B14F-4D97-AF65-F5344CB8AC3E}">
        <p14:creationId xmlns:p14="http://schemas.microsoft.com/office/powerpoint/2010/main" val="125945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099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040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8166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69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8984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6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247347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793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20007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6200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462270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392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071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8150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smtClean="0"/>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835440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9/10/2024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2925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81774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osvita.ua/legislation/doshkilna-osvita/86744/#google_vignette" TargetMode="External"/><Relationship Id="rId2" Type="http://schemas.openxmlformats.org/officeDocument/2006/relationships/hyperlink" Target="https://www.unicef.org/ukraine/parents-children-support-during-military-actions?gad_source=1&amp;gclid=CjwKCAjwoJa2BhBPEiwA0l0ImH7mRsjd1qTDZKeOXhJL0fcFp0EJtuX1fxgkbCNZUQj_P0SiYfFKGRoC8LgQAvD_BwE" TargetMode="External"/><Relationship Id="rId1" Type="http://schemas.openxmlformats.org/officeDocument/2006/relationships/slideLayout" Target="../slideLayouts/slideLayout6.xml"/><Relationship Id="rId5" Type="http://schemas.openxmlformats.org/officeDocument/2006/relationships/hyperlink" Target="https://znayshov.com/News/Details/metodychni_rekomendatsii_robota_z_batkamy_u_voiennyi_ta_pisliavoiennyi_chas" TargetMode="External"/><Relationship Id="rId4" Type="http://schemas.openxmlformats.org/officeDocument/2006/relationships/hyperlink" Target="https://naurok.com.ua/post/organizaciya-roboti-zakladiv-doshkilno-osviti-v-umovah-voennogo-stanu"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238C9A-0F2D-4A60-BBBE-B3787584E71D}"/>
              </a:ext>
            </a:extLst>
          </p:cNvPr>
          <p:cNvSpPr>
            <a:spLocks noGrp="1"/>
          </p:cNvSpPr>
          <p:nvPr>
            <p:ph type="ctrTitle"/>
          </p:nvPr>
        </p:nvSpPr>
        <p:spPr>
          <a:xfrm>
            <a:off x="5989319" y="368583"/>
            <a:ext cx="5305213" cy="561057"/>
          </a:xfrm>
          <a:solidFill>
            <a:schemeClr val="accent1">
              <a:lumMod val="40000"/>
              <a:lumOff val="60000"/>
            </a:schemeClr>
          </a:solidFill>
          <a:ln>
            <a:solidFill>
              <a:srgbClr val="002060"/>
            </a:solidFill>
          </a:ln>
        </p:spPr>
        <p:style>
          <a:lnRef idx="2">
            <a:schemeClr val="dk1"/>
          </a:lnRef>
          <a:fillRef idx="1">
            <a:schemeClr val="lt1"/>
          </a:fillRef>
          <a:effectRef idx="0">
            <a:schemeClr val="dk1"/>
          </a:effectRef>
          <a:fontRef idx="minor">
            <a:schemeClr val="dk1"/>
          </a:fontRef>
        </p:style>
        <p:txBody>
          <a:bodyPr/>
          <a:lstStyle/>
          <a:p>
            <a:pPr algn="ctr"/>
            <a:r>
              <a:rPr lang="uk-UA" sz="1400" dirty="0">
                <a:ln w="0"/>
                <a:solidFill>
                  <a:srgbClr val="002060"/>
                </a:solidFill>
                <a:effectLst>
                  <a:outerShdw blurRad="38100" dist="19050" dir="2700000" algn="tl" rotWithShape="0">
                    <a:schemeClr val="dk1">
                      <a:alpha val="40000"/>
                    </a:schemeClr>
                  </a:outerShdw>
                </a:effectLst>
              </a:rPr>
              <a:t>Фаховий модуль для професійної спільноти інструкторів з фізичного виховання ЗДО ВМТГ</a:t>
            </a:r>
          </a:p>
        </p:txBody>
      </p:sp>
      <p:sp>
        <p:nvSpPr>
          <p:cNvPr id="3" name="Подзаголовок 2">
            <a:extLst>
              <a:ext uri="{FF2B5EF4-FFF2-40B4-BE49-F238E27FC236}">
                <a16:creationId xmlns:a16="http://schemas.microsoft.com/office/drawing/2014/main" id="{501611EA-DA9E-4C63-BC77-667A5D7DF0F2}"/>
              </a:ext>
            </a:extLst>
          </p:cNvPr>
          <p:cNvSpPr>
            <a:spLocks noGrp="1"/>
          </p:cNvSpPr>
          <p:nvPr>
            <p:ph type="subTitle" idx="1"/>
          </p:nvPr>
        </p:nvSpPr>
        <p:spPr>
          <a:xfrm>
            <a:off x="891821" y="1060031"/>
            <a:ext cx="7292059" cy="3036711"/>
          </a:xfrm>
        </p:spPr>
        <p:txBody>
          <a:bodyPr>
            <a:noAutofit/>
          </a:bodyPr>
          <a:lstStyle/>
          <a:p>
            <a:pPr algn="l"/>
            <a:r>
              <a:rPr lang="uk-UA" sz="2400" b="1" dirty="0">
                <a:ln w="0"/>
                <a:solidFill>
                  <a:srgbClr val="002060"/>
                </a:solidFill>
                <a:latin typeface="Times New Roman" panose="02020603050405020304" pitchFamily="18" charset="0"/>
                <a:cs typeface="Times New Roman" panose="02020603050405020304" pitchFamily="18" charset="0"/>
              </a:rPr>
              <a:t>Організація фізкультурно – оздоровчої роботи в ЗДО в умовах дії воєнного стану.                          Реалізація варіативної складової БКДО.</a:t>
            </a:r>
          </a:p>
          <a:p>
            <a:pPr algn="l"/>
            <a:endParaRPr lang="uk-UA" sz="2400" b="1" dirty="0">
              <a:ln w="0"/>
              <a:solidFill>
                <a:srgbClr val="002060"/>
              </a:solidFill>
              <a:latin typeface="Times New Roman" panose="02020603050405020304" pitchFamily="18" charset="0"/>
              <a:cs typeface="Times New Roman" panose="02020603050405020304" pitchFamily="18" charset="0"/>
            </a:endParaRPr>
          </a:p>
          <a:p>
            <a:pPr algn="l">
              <a:spcAft>
                <a:spcPts val="800"/>
              </a:spcAft>
            </a:pPr>
            <a:r>
              <a:rPr lang="uk-UA" sz="2400" b="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Взаємодія з батьками при організації фізкультурно-оздоровчої роботи </a:t>
            </a:r>
            <a:r>
              <a:rPr lang="uk-UA" sz="2400" b="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 ЗДО                                         </a:t>
            </a:r>
            <a:r>
              <a:rPr lang="uk-UA" sz="2400" b="1">
                <a:solidFill>
                  <a:schemeClr val="accent2">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uk-UA" sz="2400" b="1" dirty="0">
                <a:solidFill>
                  <a:schemeClr val="accent2">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п</a:t>
            </a:r>
            <a:r>
              <a:rPr lang="uk-UA" sz="2400" b="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ід час воєнного стану.</a:t>
            </a:r>
            <a:endParaRPr lang="uk-UA" sz="2400" b="1" dirty="0">
              <a:solidFill>
                <a:schemeClr val="accent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endParaRPr lang="uk-UA" sz="2400" b="1" dirty="0">
              <a:ln w="12700">
                <a:solidFill>
                  <a:schemeClr val="accent1"/>
                </a:solidFill>
                <a:prstDash val="solid"/>
              </a:ln>
              <a:solidFill>
                <a:srgbClr val="0033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a:p>
            <a:pPr algn="l"/>
            <a:r>
              <a:rPr lang="uk-UA" sz="2400" b="1" dirty="0">
                <a:ln w="12700">
                  <a:solidFill>
                    <a:schemeClr val="accent1"/>
                  </a:solidFill>
                  <a:prstDash val="solid"/>
                </a:ln>
                <a:solidFill>
                  <a:srgbClr val="00B05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t>
            </a:r>
          </a:p>
          <a:p>
            <a:pPr algn="l"/>
            <a:r>
              <a:rPr lang="uk-UA" sz="2400" b="1" dirty="0">
                <a:ln w="12700">
                  <a:solidFill>
                    <a:schemeClr val="accent1"/>
                  </a:solidFill>
                  <a:prstDash val="solid"/>
                </a:ln>
                <a:solidFill>
                  <a:srgbClr val="00B05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t>
            </a:r>
          </a:p>
        </p:txBody>
      </p:sp>
      <p:sp>
        <p:nvSpPr>
          <p:cNvPr id="6" name="TextBox 5">
            <a:extLst>
              <a:ext uri="{FF2B5EF4-FFF2-40B4-BE49-F238E27FC236}">
                <a16:creationId xmlns:a16="http://schemas.microsoft.com/office/drawing/2014/main" id="{338772A6-3900-4747-AA6C-BA92778694CE}"/>
              </a:ext>
            </a:extLst>
          </p:cNvPr>
          <p:cNvSpPr txBox="1"/>
          <p:nvPr/>
        </p:nvSpPr>
        <p:spPr>
          <a:xfrm flipV="1">
            <a:off x="179512" y="5356578"/>
            <a:ext cx="8887180" cy="373757"/>
          </a:xfrm>
          <a:prstGeom prst="rect">
            <a:avLst/>
          </a:prstGeom>
          <a:noFill/>
        </p:spPr>
        <p:txBody>
          <a:bodyPr wrap="square">
            <a:spAutoFit/>
          </a:bodyPr>
          <a:lstStyle/>
          <a:p>
            <a:pPr algn="ctr">
              <a:lnSpc>
                <a:spcPct val="107000"/>
              </a:lnSpc>
              <a:spcAft>
                <a:spcPts val="800"/>
              </a:spcAft>
            </a:pPr>
            <a:r>
              <a:rPr lang="uk-UA"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uk-UA"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скругленные углы 7">
            <a:extLst>
              <a:ext uri="{FF2B5EF4-FFF2-40B4-BE49-F238E27FC236}">
                <a16:creationId xmlns:a16="http://schemas.microsoft.com/office/drawing/2014/main" id="{4C3EFD28-6309-434C-95D5-F275401AE911}"/>
              </a:ext>
            </a:extLst>
          </p:cNvPr>
          <p:cNvSpPr/>
          <p:nvPr/>
        </p:nvSpPr>
        <p:spPr>
          <a:xfrm>
            <a:off x="3302000" y="4465320"/>
            <a:ext cx="3815080" cy="187964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uk-UA" sz="2000" i="1"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Спікер: </a:t>
            </a:r>
            <a:r>
              <a:rPr lang="en-US" sz="2000" i="1">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uk-UA" sz="2000" i="1">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фізінструктор</a:t>
            </a:r>
            <a:r>
              <a:rPr lang="uk-UA" sz="2000" i="1"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з фізичного виховання КЗ «ДНЗ №67 ВМР» </a:t>
            </a:r>
          </a:p>
          <a:p>
            <a:r>
              <a:rPr lang="uk-UA" sz="2000" i="1"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Наталія </a:t>
            </a:r>
            <a:r>
              <a:rPr lang="uk-UA" sz="2000" i="1" dirty="0" err="1">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Лазуренко</a:t>
            </a:r>
            <a:r>
              <a:rPr lang="uk-UA" sz="2000" i="1"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p>
        </p:txBody>
      </p:sp>
      <p:pic>
        <p:nvPicPr>
          <p:cNvPr id="7"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258689"/>
            <a:ext cx="3888432" cy="80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descr="E:\Фото, відео\Сайт\Лазуренко.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7573341" y="4139997"/>
            <a:ext cx="1834928" cy="2433162"/>
          </a:xfrm>
          <a:prstGeom prst="round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7216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кругленные углы 2">
            <a:extLst>
              <a:ext uri="{FF2B5EF4-FFF2-40B4-BE49-F238E27FC236}">
                <a16:creationId xmlns:a16="http://schemas.microsoft.com/office/drawing/2014/main" id="{D56585C3-3CFF-43ED-9C33-ED1DE2E858D2}"/>
              </a:ext>
            </a:extLst>
          </p:cNvPr>
          <p:cNvSpPr/>
          <p:nvPr/>
        </p:nvSpPr>
        <p:spPr>
          <a:xfrm>
            <a:off x="2302933" y="620889"/>
            <a:ext cx="3375378" cy="86924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Висновок :</a:t>
            </a:r>
            <a:endParaRPr lang="uk-UA"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953360DF-9BA0-49DC-B96D-4BFD37B804D7}"/>
              </a:ext>
            </a:extLst>
          </p:cNvPr>
          <p:cNvSpPr/>
          <p:nvPr/>
        </p:nvSpPr>
        <p:spPr>
          <a:xfrm flipH="1">
            <a:off x="1128888" y="1896533"/>
            <a:ext cx="6005689" cy="2946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Bef>
                <a:spcPts val="1200"/>
              </a:spcBef>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Наголошуючи на важливості спільної роботи для забезпечення фізичного розвитку дітей і їхнього благополуччя в умовах стресу і невизначеності, ми можемо створити якісне середовище для зростання й розвитку наших вихованців. Спільні зусилля батьків та вихователів забезпечать не тільки успішні заняття, але й </a:t>
            </a:r>
            <a:r>
              <a:rPr lang="uk-UA"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зміцнять</a:t>
            </a: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довіру і взаємодію між усіма учасниками навчального процесу. </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4432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38AF2F-1A0F-4D37-89B7-B5BFEBB861B5}"/>
              </a:ext>
            </a:extLst>
          </p:cNvPr>
          <p:cNvSpPr>
            <a:spLocks noGrp="1"/>
          </p:cNvSpPr>
          <p:nvPr>
            <p:ph type="title"/>
          </p:nvPr>
        </p:nvSpPr>
        <p:spPr>
          <a:xfrm>
            <a:off x="474133" y="790221"/>
            <a:ext cx="8827911" cy="5215467"/>
          </a:xfrm>
        </p:spPr>
        <p:txBody>
          <a:bodyPr>
            <a:normAutofit fontScale="90000"/>
          </a:bodyPr>
          <a:lstStyle/>
          <a:p>
            <a:pPr>
              <a:lnSpc>
                <a:spcPct val="107000"/>
              </a:lnSpc>
              <a:spcBef>
                <a:spcPts val="1200"/>
              </a:spcBef>
              <a:spcAft>
                <a:spcPts val="800"/>
              </a:spcAft>
            </a:pPr>
            <a:r>
              <a:rPr lang="uk-UA" sz="2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Використана література: </a:t>
            </a:r>
            <a:br>
              <a:rPr lang="uk-UA" sz="2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uk-UA" sz="22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Поради від ЮНІСЕФ - Корисні матеріали для батьків. </a:t>
            </a:r>
            <a:r>
              <a:rPr lang="uk-UA" sz="20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https://www.unicef.org/ukraine/parents-children-support-during-military-actions?gad_source=1&amp;gclid=CjwKCAjwoJa2BhBPEiwA0l0ImH7mRsjd1qTDZKeOXhJL0fcFp0EJtuX1fxgkbCNZUQj_P0SiYfFKGRoC8LgQAvD_BwE</a:t>
            </a: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Освіта. UA. Про методичні рекомендації щодо організації освітнього процесу в закладах дошкільної освіти в літній період.</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https://osvita.ua/legislation/doshkilna-osvita/86744/#google_vignette</a:t>
            </a: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Організація роботи ЗДО в умовах воєнного стану.</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https://naurok.com.ua/post/organizaciya-roboti-zakladiv-doshkilno-osviti-v-umovah-voennogo-stanu</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Методичні рекомендації «Робота з батьками у воєнний та післявоєнний час».</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r>
              <a:rPr lang="uk-UA" sz="2000" b="0" u="sng" kern="1800" dirty="0">
                <a:solidFill>
                  <a:srgbClr val="1155CC"/>
                </a:solidFill>
                <a:effectLst/>
                <a:latin typeface="Times New Roman" panose="02020603050405020304" pitchFamily="18" charset="0"/>
                <a:ea typeface="Times New Roman" panose="02020603050405020304" pitchFamily="18" charset="0"/>
                <a:hlinkClick r:id="rId5"/>
              </a:rPr>
              <a:t>https://znayshov.com/News/Details/metodychni_rekomendatsii_robota_z_batkamy_u_voiennyi_ta_pisliavoiennyi_chas</a:t>
            </a:r>
            <a:r>
              <a:rPr lang="uk-UA" sz="2000" kern="1800" dirty="0">
                <a:solidFill>
                  <a:srgbClr val="000000"/>
                </a:solidFill>
                <a:effectLst/>
                <a:latin typeface="Times New Roman" panose="02020603050405020304" pitchFamily="18" charset="0"/>
                <a:ea typeface="Times New Roman" panose="02020603050405020304" pitchFamily="18" charset="0"/>
              </a:rPr>
              <a:t> </a:t>
            </a:r>
            <a:br>
              <a:rPr lang="uk-UA" sz="2000" dirty="0">
                <a:effectLst/>
                <a:latin typeface="Times New Roman" panose="02020603050405020304" pitchFamily="18" charset="0"/>
                <a:ea typeface="Times New Roman" panose="02020603050405020304" pitchFamily="18" charset="0"/>
              </a:rPr>
            </a:br>
            <a:r>
              <a:rPr lang="uk-UA" sz="2000" dirty="0">
                <a:effectLst/>
                <a:latin typeface="Calibri" panose="020F0502020204030204" pitchFamily="34" charset="0"/>
                <a:ea typeface="Calibri" panose="020F0502020204030204" pitchFamily="34" charset="0"/>
                <a:cs typeface="Times New Roman" panose="02020603050405020304" pitchFamily="18" charset="0"/>
              </a:rPr>
              <a:t> </a:t>
            </a:r>
            <a:br>
              <a:rPr lang="uk-UA" sz="2000" dirty="0">
                <a:effectLst/>
                <a:latin typeface="Calibri" panose="020F0502020204030204" pitchFamily="34" charset="0"/>
                <a:ea typeface="Calibri" panose="020F0502020204030204" pitchFamily="34" charset="0"/>
                <a:cs typeface="Times New Roman" panose="02020603050405020304" pitchFamily="18" charset="0"/>
              </a:rPr>
            </a:br>
            <a:endParaRPr lang="uk-UA" sz="2000" dirty="0"/>
          </a:p>
        </p:txBody>
      </p:sp>
    </p:spTree>
    <p:extLst>
      <p:ext uri="{BB962C8B-B14F-4D97-AF65-F5344CB8AC3E}">
        <p14:creationId xmlns:p14="http://schemas.microsoft.com/office/powerpoint/2010/main" val="382487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E3A793-22DD-4A2E-B160-D336267F76D8}"/>
              </a:ext>
            </a:extLst>
          </p:cNvPr>
          <p:cNvSpPr>
            <a:spLocks noGrp="1"/>
          </p:cNvSpPr>
          <p:nvPr>
            <p:ph type="title"/>
          </p:nvPr>
        </p:nvSpPr>
        <p:spPr>
          <a:xfrm>
            <a:off x="993423" y="2223911"/>
            <a:ext cx="8596668" cy="1320800"/>
          </a:xfrm>
        </p:spPr>
        <p:txBody>
          <a:bodyPr>
            <a:normAutofit/>
          </a:bodyPr>
          <a:lstStyle/>
          <a:p>
            <a:pPr algn="ctr"/>
            <a:r>
              <a:rPr lang="uk-UA"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Дякую за увагу!</a:t>
            </a:r>
          </a:p>
        </p:txBody>
      </p:sp>
    </p:spTree>
    <p:extLst>
      <p:ext uri="{BB962C8B-B14F-4D97-AF65-F5344CB8AC3E}">
        <p14:creationId xmlns:p14="http://schemas.microsoft.com/office/powerpoint/2010/main" val="370961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9118DE-1C22-4088-B1E3-07B786B5613B}"/>
              </a:ext>
            </a:extLst>
          </p:cNvPr>
          <p:cNvSpPr>
            <a:spLocks noGrp="1"/>
          </p:cNvSpPr>
          <p:nvPr>
            <p:ph type="title"/>
          </p:nvPr>
        </p:nvSpPr>
        <p:spPr/>
        <p:txBody>
          <a:bodyPr>
            <a:noAutofit/>
          </a:bodyPr>
          <a:lstStyle/>
          <a:p>
            <a:pPr algn="ctr">
              <a:lnSpc>
                <a:spcPct val="107000"/>
              </a:lnSpc>
              <a:spcAft>
                <a:spcPts val="800"/>
              </a:spcAft>
            </a:pPr>
            <a:r>
              <a:rPr lang="uk-UA"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Взаємодія з батьками при організації</a:t>
            </a:r>
            <a:br>
              <a:rPr lang="uk-UA"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фізкультурно-оздоровчої роботи в ЗДО. </a:t>
            </a:r>
            <a:br>
              <a:rPr lang="uk-UA"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Під час воєнного стану</a:t>
            </a:r>
            <a:br>
              <a:rPr lang="uk-UA"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uk-UA" sz="2400" b="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br>
            <a:endParaRPr lang="uk-UA" sz="2400" b="1" dirty="0">
              <a:solidFill>
                <a:srgbClr val="C00000"/>
              </a:solidFill>
              <a:latin typeface="Times New Roman" panose="02020603050405020304" pitchFamily="18" charset="0"/>
              <a:cs typeface="Times New Roman" panose="02020603050405020304" pitchFamily="18" charset="0"/>
            </a:endParaRPr>
          </a:p>
        </p:txBody>
      </p:sp>
      <p:pic>
        <p:nvPicPr>
          <p:cNvPr id="1030" name="Picture 6" descr="Лікувальна фізична культура - ЛФК в домашніх умовах">
            <a:extLst>
              <a:ext uri="{FF2B5EF4-FFF2-40B4-BE49-F238E27FC236}">
                <a16:creationId xmlns:a16="http://schemas.microsoft.com/office/drawing/2014/main" id="{2959D07A-20C0-46FD-8AD7-993F895FAA1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830690" y="4693134"/>
            <a:ext cx="6098822" cy="2032941"/>
          </a:xfrm>
          <a:prstGeom prst="rect">
            <a:avLst/>
          </a:prstGeom>
          <a:noFill/>
          <a:extLst>
            <a:ext uri="{909E8E84-426E-40DD-AFC4-6F175D3DCCD1}">
              <a14:hiddenFill xmlns:a14="http://schemas.microsoft.com/office/drawing/2010/main">
                <a:solidFill>
                  <a:srgbClr val="FFFFFF"/>
                </a:solidFill>
              </a14:hiddenFill>
            </a:ext>
          </a:extLst>
        </p:spPr>
      </p:pic>
      <p:pic>
        <p:nvPicPr>
          <p:cNvPr id="10" name="Объект 4">
            <a:extLst>
              <a:ext uri="{FF2B5EF4-FFF2-40B4-BE49-F238E27FC236}">
                <a16:creationId xmlns:a16="http://schemas.microsoft.com/office/drawing/2014/main" id="{25C10341-45A9-4CB1-BEFB-4B3421495F54}"/>
              </a:ext>
            </a:extLst>
          </p:cNvPr>
          <p:cNvPicPr>
            <a:picLocks noGrp="1" noChangeAspect="1"/>
          </p:cNvPicPr>
          <p:nvPr>
            <p:ph idx="1"/>
          </p:nvPr>
        </p:nvPicPr>
        <p:blipFill rotWithShape="1">
          <a:blip r:embed="rId3" cstate="email">
            <a:extLst>
              <a:ext uri="{28A0092B-C50C-407E-A947-70E740481C1C}">
                <a14:useLocalDpi xmlns:a14="http://schemas.microsoft.com/office/drawing/2010/main"/>
              </a:ext>
            </a:extLst>
          </a:blip>
          <a:srcRect/>
          <a:stretch/>
        </p:blipFill>
        <p:spPr>
          <a:xfrm>
            <a:off x="1377246" y="1871757"/>
            <a:ext cx="3819622" cy="3114485"/>
          </a:xfrm>
          <a:prstGeom prst="rect">
            <a:avLst/>
          </a:prstGeom>
        </p:spPr>
      </p:pic>
      <p:pic>
        <p:nvPicPr>
          <p:cNvPr id="11" name="Picture 4" descr="ЛФК та фізичні вправи для дітей. Поради батькам від лікаря ...">
            <a:extLst>
              <a:ext uri="{FF2B5EF4-FFF2-40B4-BE49-F238E27FC236}">
                <a16:creationId xmlns:a16="http://schemas.microsoft.com/office/drawing/2014/main" id="{92A59B7E-145F-4DB7-BFC2-50CF6015765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931081" y="1967019"/>
            <a:ext cx="4176889" cy="2960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28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6D467C-B38F-4B02-B89B-DE77C7C3C182}"/>
              </a:ext>
            </a:extLst>
          </p:cNvPr>
          <p:cNvSpPr>
            <a:spLocks noGrp="1"/>
          </p:cNvSpPr>
          <p:nvPr>
            <p:ph type="title"/>
          </p:nvPr>
        </p:nvSpPr>
        <p:spPr/>
        <p:txBody>
          <a:bodyPr>
            <a:noAutofit/>
          </a:bodyPr>
          <a:lstStyle/>
          <a:p>
            <a:r>
              <a:rPr lang="uk-UA" sz="240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uk-UA" sz="2400"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Значення фізкультурно-оздоровчої роботи в житті дітей як основи їхнього розвитку, зміцнення здоров’я та соціалізації, особливо в умовах кризи.</a:t>
            </a:r>
            <a:br>
              <a:rPr lang="uk-UA" sz="24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uk-UA" sz="2400" dirty="0">
              <a:solidFill>
                <a:schemeClr val="accent2">
                  <a:lumMod val="50000"/>
                </a:schemeClr>
              </a:solidFill>
            </a:endParaRPr>
          </a:p>
        </p:txBody>
      </p:sp>
      <p:sp>
        <p:nvSpPr>
          <p:cNvPr id="3" name="Объект 2">
            <a:extLst>
              <a:ext uri="{FF2B5EF4-FFF2-40B4-BE49-F238E27FC236}">
                <a16:creationId xmlns:a16="http://schemas.microsoft.com/office/drawing/2014/main" id="{48F767CD-DDDC-4B50-B7B4-A0ED09A992FE}"/>
              </a:ext>
            </a:extLst>
          </p:cNvPr>
          <p:cNvSpPr>
            <a:spLocks noGrp="1"/>
          </p:cNvSpPr>
          <p:nvPr>
            <p:ph idx="1"/>
          </p:nvPr>
        </p:nvSpPr>
        <p:spPr>
          <a:xfrm>
            <a:off x="496711" y="2160589"/>
            <a:ext cx="8777291" cy="3880773"/>
          </a:xfrm>
        </p:spPr>
        <p:txBody>
          <a:bodyPr/>
          <a:lstStyle/>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Фізкультурно-оздоровча робота є невід'ємною частиною розвитку дітей. Вона не тільки забезпечує фізичне зростання, але й сприяє соціалізації, формуванню індивідуальності, а також зміцненню здоров’я. У кризові часи, такі як воєнний стан, важливість цієї роботи набуває додаткового значення, адже діти потребують підтримки та можливості знімати стрес.</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114300" indent="0">
              <a:lnSpc>
                <a:spcPct val="107000"/>
              </a:lnSpc>
              <a:spcAft>
                <a:spcPts val="800"/>
              </a:spcAft>
              <a:buNone/>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279050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4D8516-D25F-41AE-AC5A-A96DEE0FE7F1}"/>
              </a:ext>
            </a:extLst>
          </p:cNvPr>
          <p:cNvSpPr>
            <a:spLocks noGrp="1"/>
          </p:cNvSpPr>
          <p:nvPr>
            <p:ph type="title"/>
          </p:nvPr>
        </p:nvSpPr>
        <p:spPr/>
        <p:txBody>
          <a:bodyPr/>
          <a:lstStyle/>
          <a:p>
            <a:endParaRPr lang="uk-UA" dirty="0"/>
          </a:p>
        </p:txBody>
      </p:sp>
      <p:sp>
        <p:nvSpPr>
          <p:cNvPr id="4" name="Прямоугольник: скругленные углы 3">
            <a:extLst>
              <a:ext uri="{FF2B5EF4-FFF2-40B4-BE49-F238E27FC236}">
                <a16:creationId xmlns:a16="http://schemas.microsoft.com/office/drawing/2014/main" id="{EDFA4117-E5FC-4994-A308-8B857D667A8C}"/>
              </a:ext>
            </a:extLst>
          </p:cNvPr>
          <p:cNvSpPr/>
          <p:nvPr/>
        </p:nvSpPr>
        <p:spPr>
          <a:xfrm>
            <a:off x="677334" y="816637"/>
            <a:ext cx="2901244" cy="120407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 Актуальність теми: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FA6EFFAF-ED86-41DF-BE71-156497711411}"/>
              </a:ext>
            </a:extLst>
          </p:cNvPr>
          <p:cNvSpPr/>
          <p:nvPr/>
        </p:nvSpPr>
        <p:spPr>
          <a:xfrm>
            <a:off x="6096000" y="816637"/>
            <a:ext cx="3747912" cy="13477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3. Мета та завдання роботи: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0183CFF6-C786-4C5C-B0A6-76432CF197BF}"/>
              </a:ext>
            </a:extLst>
          </p:cNvPr>
          <p:cNvSpPr/>
          <p:nvPr/>
        </p:nvSpPr>
        <p:spPr>
          <a:xfrm>
            <a:off x="677334" y="2250899"/>
            <a:ext cx="4120444" cy="41160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Під час воєнного стану діти потребують особливої уваги та підтримки, адже їхній емоційний стан може бути піддаваний великому стресу. Ситуація воєнного стану може негативно впливати на психологічний стан дітей та дорослих. Вони стають більш вразливими до емоційного стресу як внаслідок новин з фронту, так і через невизначеність майбутнього. Це підкреслює потребу у фізичних </a:t>
            </a:r>
            <a:r>
              <a:rPr lang="uk-UA"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активностях</a:t>
            </a: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які допоможуть дітям та дорослим зняти напругу та переживання.</a:t>
            </a:r>
            <a:endParaRPr lang="uk-UA"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Объект 6">
            <a:extLst>
              <a:ext uri="{FF2B5EF4-FFF2-40B4-BE49-F238E27FC236}">
                <a16:creationId xmlns:a16="http://schemas.microsoft.com/office/drawing/2014/main" id="{1F4711AC-B087-4E1F-918F-BC1E8E0C6401}"/>
              </a:ext>
            </a:extLst>
          </p:cNvPr>
          <p:cNvSpPr>
            <a:spLocks noGrp="1"/>
          </p:cNvSpPr>
          <p:nvPr>
            <p:ph idx="1"/>
          </p:nvPr>
        </p:nvSpPr>
        <p:spPr>
          <a:xfrm>
            <a:off x="6095999" y="2250900"/>
            <a:ext cx="4752623" cy="41160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indent="0">
              <a:buNone/>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Визначити ефективні шляхи взаємодії з батьками, які сприятимуть успішній організації фізкультурно-оздоровчої діяльності в ЗДО.   Виявити ефективні стратегії взаємодії з батьками для успішної організації фізкультурно-оздоровчої діяльності в умовах надзвичайної ситуації. Завданням є також формування міцних </a:t>
            </a:r>
            <a:r>
              <a:rPr lang="uk-UA" sz="18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зв'язків</a:t>
            </a: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між сім’єю та закладом дошкільної освіти.</a:t>
            </a:r>
            <a:endParaRPr lang="uk-UA"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1727768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562D9D8-9C8C-49C8-A5FC-8DEEFEE60E8A}"/>
              </a:ext>
            </a:extLst>
          </p:cNvPr>
          <p:cNvSpPr>
            <a:spLocks noGrp="1"/>
          </p:cNvSpPr>
          <p:nvPr>
            <p:ph idx="1"/>
          </p:nvPr>
        </p:nvSpPr>
        <p:spPr/>
        <p:txBody>
          <a:bodyPr/>
          <a:lstStyle/>
          <a:p>
            <a:endParaRPr lang="uk-UA" dirty="0"/>
          </a:p>
        </p:txBody>
      </p:sp>
      <p:sp>
        <p:nvSpPr>
          <p:cNvPr id="4" name="Прямоугольник: скругленные углы 3">
            <a:extLst>
              <a:ext uri="{FF2B5EF4-FFF2-40B4-BE49-F238E27FC236}">
                <a16:creationId xmlns:a16="http://schemas.microsoft.com/office/drawing/2014/main" id="{61F0F9C6-2918-452C-8A84-A67ED4C6104D}"/>
              </a:ext>
            </a:extLst>
          </p:cNvPr>
          <p:cNvSpPr/>
          <p:nvPr/>
        </p:nvSpPr>
        <p:spPr>
          <a:xfrm>
            <a:off x="745066" y="212023"/>
            <a:ext cx="3499555" cy="169333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4. Фізичне виховання як потреба: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Заголовок 4">
            <a:extLst>
              <a:ext uri="{FF2B5EF4-FFF2-40B4-BE49-F238E27FC236}">
                <a16:creationId xmlns:a16="http://schemas.microsoft.com/office/drawing/2014/main" id="{861A52B5-DAFB-4FED-B146-A4218357F259}"/>
              </a:ext>
            </a:extLst>
          </p:cNvPr>
          <p:cNvSpPr>
            <a:spLocks noGrp="1"/>
          </p:cNvSpPr>
          <p:nvPr>
            <p:ph type="title"/>
          </p:nvPr>
        </p:nvSpPr>
        <p:spPr>
          <a:xfrm>
            <a:off x="5373510" y="212022"/>
            <a:ext cx="4086749" cy="169333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normAutofit/>
          </a:bodyPr>
          <a:lstStyle/>
          <a:p>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5. Взаємодія з батьками:  </a:t>
            </a:r>
            <a:br>
              <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lang="uk-UA" sz="2000" b="1" dirty="0">
              <a:solidFill>
                <a:srgbClr val="002060"/>
              </a:solidFill>
            </a:endParaRPr>
          </a:p>
        </p:txBody>
      </p:sp>
      <p:sp>
        <p:nvSpPr>
          <p:cNvPr id="9" name="Прямоугольник 8">
            <a:extLst>
              <a:ext uri="{FF2B5EF4-FFF2-40B4-BE49-F238E27FC236}">
                <a16:creationId xmlns:a16="http://schemas.microsoft.com/office/drawing/2014/main" id="{C46D77AC-AF0A-4208-BDF6-CEBAC6D29B38}"/>
              </a:ext>
            </a:extLst>
          </p:cNvPr>
          <p:cNvSpPr/>
          <p:nvPr/>
        </p:nvSpPr>
        <p:spPr>
          <a:xfrm>
            <a:off x="677334" y="2160588"/>
            <a:ext cx="4154481" cy="448538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Пояснення важливості фізичної активності для дітей, що сприяє зняттю стресу та емоційного напруження. Фізичні активності підтримують емоційний баланс дітей, сприяють розвитку координації та моторики, а також закладають фундамент для формування здорового способу життя. В умовах стресу, фізичні вправи допомагають вивільнити ендорфіни, які покращують настрій і підвищують загальний тонус.</a:t>
            </a:r>
          </a:p>
        </p:txBody>
      </p:sp>
      <p:sp>
        <p:nvSpPr>
          <p:cNvPr id="12" name="Прямоугольник 11">
            <a:extLst>
              <a:ext uri="{FF2B5EF4-FFF2-40B4-BE49-F238E27FC236}">
                <a16:creationId xmlns:a16="http://schemas.microsoft.com/office/drawing/2014/main" id="{2077710D-CB7B-4879-BC14-08C738D30222}"/>
              </a:ext>
            </a:extLst>
          </p:cNvPr>
          <p:cNvSpPr/>
          <p:nvPr/>
        </p:nvSpPr>
        <p:spPr>
          <a:xfrm>
            <a:off x="5520095" y="2160588"/>
            <a:ext cx="4086749" cy="28516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Одним з ключових аспектів нашої роботи є встановлення відкритого каналу комунікації з батьками. Регулярні бесіди, зустрічі та он-лайн сесії допоможуть зрозуміти потреби родин і забезпечити зворотний зв'язок.</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Прямоугольник: скругленные углы 12">
            <a:extLst>
              <a:ext uri="{FF2B5EF4-FFF2-40B4-BE49-F238E27FC236}">
                <a16:creationId xmlns:a16="http://schemas.microsoft.com/office/drawing/2014/main" id="{4B908992-9231-47E8-A9DC-745292BF6B6E}"/>
              </a:ext>
            </a:extLst>
          </p:cNvPr>
          <p:cNvSpPr/>
          <p:nvPr/>
        </p:nvSpPr>
        <p:spPr>
          <a:xfrm>
            <a:off x="5373510" y="5260624"/>
            <a:ext cx="5271911" cy="123048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b="1" dirty="0">
                <a:solidFill>
                  <a:srgbClr val="003300"/>
                </a:solidFill>
                <a:effectLst/>
                <a:latin typeface="Times New Roman" panose="02020603050405020304" pitchFamily="18" charset="0"/>
                <a:ea typeface="Times New Roman" panose="02020603050405020304" pitchFamily="18" charset="0"/>
                <a:cs typeface="Times New Roman" panose="02020603050405020304" pitchFamily="18" charset="0"/>
              </a:rPr>
              <a:t>- Батьки є першими вихователями дитини. Їхня активна участь у процесах фізичного виховання формує у дитини позитивне ставлення до спорту і здорового способу життя.</a:t>
            </a:r>
            <a:endParaRPr lang="uk-UA" sz="1800" b="1" dirty="0">
              <a:solidFill>
                <a:srgbClr val="0033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520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14E88-0555-4AAF-AB02-B7953634AFF9}"/>
              </a:ext>
            </a:extLst>
          </p:cNvPr>
          <p:cNvSpPr>
            <a:spLocks noGrp="1"/>
          </p:cNvSpPr>
          <p:nvPr>
            <p:ph type="title"/>
          </p:nvPr>
        </p:nvSpPr>
        <p:spPr/>
        <p:txBody>
          <a:bodyPr/>
          <a:lstStyle/>
          <a:p>
            <a:endParaRPr lang="uk-UA"/>
          </a:p>
        </p:txBody>
      </p:sp>
      <p:sp>
        <p:nvSpPr>
          <p:cNvPr id="5" name="Прямоугольник: скругленные углы 4">
            <a:extLst>
              <a:ext uri="{FF2B5EF4-FFF2-40B4-BE49-F238E27FC236}">
                <a16:creationId xmlns:a16="http://schemas.microsoft.com/office/drawing/2014/main" id="{75CD2D92-0347-4733-AEDC-335CB57546B6}"/>
              </a:ext>
            </a:extLst>
          </p:cNvPr>
          <p:cNvSpPr/>
          <p:nvPr/>
        </p:nvSpPr>
        <p:spPr>
          <a:xfrm>
            <a:off x="677161" y="609599"/>
            <a:ext cx="3352972" cy="711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6. Інформування батьків</a:t>
            </a: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Объект 5">
            <a:extLst>
              <a:ext uri="{FF2B5EF4-FFF2-40B4-BE49-F238E27FC236}">
                <a16:creationId xmlns:a16="http://schemas.microsoft.com/office/drawing/2014/main" id="{3F520F16-F2C6-4CDE-8C80-427D212ED11F}"/>
              </a:ext>
            </a:extLst>
          </p:cNvPr>
          <p:cNvSpPr>
            <a:spLocks noGrp="1"/>
          </p:cNvSpPr>
          <p:nvPr>
            <p:ph idx="1"/>
          </p:nvPr>
        </p:nvSpPr>
        <p:spPr>
          <a:xfrm>
            <a:off x="5407377" y="609599"/>
            <a:ext cx="4831645" cy="711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normAutofit/>
          </a:bodyPr>
          <a:lstStyle/>
          <a:p>
            <a:pPr marL="0" indent="0">
              <a:buNone/>
            </a:pPr>
            <a:r>
              <a:rPr lang="uk-UA" sz="2000" b="1" dirty="0">
                <a:solidFill>
                  <a:srgbClr val="002060"/>
                </a:solidFill>
                <a:effectLst/>
                <a:latin typeface="Times New Roman" panose="02020603050405020304" pitchFamily="18" charset="0"/>
                <a:ea typeface="Times New Roman" panose="02020603050405020304" pitchFamily="18" charset="0"/>
              </a:rPr>
              <a:t>7. Залучення батьків до занять:  </a:t>
            </a:r>
            <a:endParaRPr lang="uk-UA" sz="2000" b="1" dirty="0">
              <a:solidFill>
                <a:srgbClr val="002060"/>
              </a:solidFill>
            </a:endParaRPr>
          </a:p>
        </p:txBody>
      </p:sp>
      <p:sp>
        <p:nvSpPr>
          <p:cNvPr id="8" name="Прямоугольник 7">
            <a:extLst>
              <a:ext uri="{FF2B5EF4-FFF2-40B4-BE49-F238E27FC236}">
                <a16:creationId xmlns:a16="http://schemas.microsoft.com/office/drawing/2014/main" id="{C2AE5EDA-346B-4FE8-862F-C38C91154B37}"/>
              </a:ext>
            </a:extLst>
          </p:cNvPr>
          <p:cNvSpPr/>
          <p:nvPr/>
        </p:nvSpPr>
        <p:spPr>
          <a:xfrm>
            <a:off x="677161" y="1930401"/>
            <a:ext cx="3206217" cy="33076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Систематичне інформування батьків про програми фізкультурних занять, їх мету і значення є необхідним. Важливо, щоб батьки знали, які саме вправи та активності проводяться, і як вони можуть підтримати своїх дітей в домашніх умовах.</a:t>
            </a:r>
            <a:endParaRPr lang="uk-UA"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a:extLst>
              <a:ext uri="{FF2B5EF4-FFF2-40B4-BE49-F238E27FC236}">
                <a16:creationId xmlns:a16="http://schemas.microsoft.com/office/drawing/2014/main" id="{A007CB34-C564-420B-A2FB-F59417A5EC6C}"/>
              </a:ext>
            </a:extLst>
          </p:cNvPr>
          <p:cNvSpPr/>
          <p:nvPr/>
        </p:nvSpPr>
        <p:spPr>
          <a:xfrm>
            <a:off x="5407377" y="1930401"/>
            <a:ext cx="4831645" cy="4318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Запрошення батьків брати участь у фізкультурних заходах зміцнює зв'язок родини з дошкільним закладом. Спільні активності можуть включати родинні спортивні свята, спортивні дні або заходи на свіжому повітрі.</a:t>
            </a:r>
            <a:endParaRPr lang="uk-UA"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r>
              <a:rPr lang="uk-UA" sz="1800" dirty="0">
                <a:solidFill>
                  <a:srgbClr val="002060"/>
                </a:solidFill>
                <a:effectLst/>
                <a:latin typeface="Times New Roman" panose="02020603050405020304" pitchFamily="18" charset="0"/>
                <a:ea typeface="Times New Roman" panose="02020603050405020304" pitchFamily="18" charset="0"/>
              </a:rPr>
              <a:t>       Сьогодні в роботі з родинами вихованців ми часто використовуємо вираз «включення батьків», тобто залучення їх до активної участі в роботі дитячого садка. Тож нагадайте батькам, що вони — безпосередні учасники освітнього процесу й мають цікавитися методами нав­чання та виховання їхніх дітей, брати участь у різноманітних заходах. </a:t>
            </a:r>
            <a:endParaRPr lang="uk-UA" dirty="0">
              <a:solidFill>
                <a:srgbClr val="002060"/>
              </a:solidFill>
            </a:endParaRPr>
          </a:p>
        </p:txBody>
      </p:sp>
    </p:spTree>
    <p:extLst>
      <p:ext uri="{BB962C8B-B14F-4D97-AF65-F5344CB8AC3E}">
        <p14:creationId xmlns:p14="http://schemas.microsoft.com/office/powerpoint/2010/main" val="1159264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ADF909-DD4E-48F7-BAEB-02A17D55E5D3}"/>
              </a:ext>
            </a:extLst>
          </p:cNvPr>
          <p:cNvSpPr>
            <a:spLocks noGrp="1"/>
          </p:cNvSpPr>
          <p:nvPr>
            <p:ph type="ctrTitle"/>
          </p:nvPr>
        </p:nvSpPr>
        <p:spPr/>
        <p:txBody>
          <a:bodyPr/>
          <a:lstStyle/>
          <a:p>
            <a:endParaRPr lang="uk-UA" dirty="0"/>
          </a:p>
        </p:txBody>
      </p:sp>
      <p:sp>
        <p:nvSpPr>
          <p:cNvPr id="4" name="Прямоугольник: скругленные углы 3">
            <a:extLst>
              <a:ext uri="{FF2B5EF4-FFF2-40B4-BE49-F238E27FC236}">
                <a16:creationId xmlns:a16="http://schemas.microsoft.com/office/drawing/2014/main" id="{29929C69-BAA6-4598-9B08-F2E5D298F1BD}"/>
              </a:ext>
            </a:extLst>
          </p:cNvPr>
          <p:cNvSpPr/>
          <p:nvPr/>
        </p:nvSpPr>
        <p:spPr>
          <a:xfrm>
            <a:off x="711199" y="298219"/>
            <a:ext cx="3663245" cy="15447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8. Обізнаність щодо фізичної активності вдома: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скругленные углы 4">
            <a:extLst>
              <a:ext uri="{FF2B5EF4-FFF2-40B4-BE49-F238E27FC236}">
                <a16:creationId xmlns:a16="http://schemas.microsoft.com/office/drawing/2014/main" id="{312B9071-0ADF-4F4A-B875-354F4C9BF16E}"/>
              </a:ext>
            </a:extLst>
          </p:cNvPr>
          <p:cNvSpPr/>
          <p:nvPr/>
        </p:nvSpPr>
        <p:spPr>
          <a:xfrm>
            <a:off x="5390535" y="298218"/>
            <a:ext cx="3663245" cy="15447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9. Використання сучасних комунікацій:</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5DC71226-12B0-485C-A736-EEA7F27DC1FE}"/>
              </a:ext>
            </a:extLst>
          </p:cNvPr>
          <p:cNvSpPr/>
          <p:nvPr/>
        </p:nvSpPr>
        <p:spPr>
          <a:xfrm>
            <a:off x="733960" y="1952979"/>
            <a:ext cx="3544528" cy="16463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endPar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endParaRPr lang="uk-UA"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uk-UA"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Це можуть бути прості ігри або міні тренування, які вони можуть проводити разом із дітьми в обмежених умовах.  (Пам’ятки, консультації)</a:t>
            </a:r>
            <a:endParaRPr lang="uk-UA"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uk-UA"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одзаголовок 6">
            <a:extLst>
              <a:ext uri="{FF2B5EF4-FFF2-40B4-BE49-F238E27FC236}">
                <a16:creationId xmlns:a16="http://schemas.microsoft.com/office/drawing/2014/main" id="{720F5449-2656-475D-9548-424F37528C82}"/>
              </a:ext>
            </a:extLst>
          </p:cNvPr>
          <p:cNvSpPr>
            <a:spLocks noGrp="1"/>
          </p:cNvSpPr>
          <p:nvPr>
            <p:ph type="subTitle" idx="1"/>
          </p:nvPr>
        </p:nvSpPr>
        <p:spPr>
          <a:xfrm>
            <a:off x="5421674" y="1952980"/>
            <a:ext cx="3544528" cy="1738488"/>
          </a:xfrm>
          <a:prstGeom prst="rect">
            <a:avLst/>
          </a:prstGeom>
        </p:spPr>
        <p:style>
          <a:lnRef idx="2">
            <a:schemeClr val="accent6"/>
          </a:lnRef>
          <a:fillRef idx="1">
            <a:schemeClr val="lt1"/>
          </a:fillRef>
          <a:effectRef idx="0">
            <a:schemeClr val="accent6"/>
          </a:effectRef>
          <a:fontRef idx="minor">
            <a:schemeClr val="dk1"/>
          </a:fontRef>
        </p:style>
        <p:txBody>
          <a:bodyPr rtlCol="0" anchor="ctr">
            <a:normAutofit fontScale="92500" lnSpcReduction="10000"/>
          </a:bodyPr>
          <a:lstStyle/>
          <a:p>
            <a:endPar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20000"/>
              </a:lnSpc>
            </a:pPr>
            <a:r>
              <a:rPr lang="uk-UA"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Залучення цифрових платформ (</a:t>
            </a:r>
            <a:r>
              <a:rPr lang="uk-UA" sz="19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мессенджери</a:t>
            </a:r>
            <a:r>
              <a:rPr lang="uk-UA" sz="19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соціальні мережі) для швидкого обміну інформацією та матеріалами.  </a:t>
            </a:r>
            <a:endParaRPr lang="uk-UA" sz="19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
        <p:nvSpPr>
          <p:cNvPr id="9" name="Прямоугольник 8">
            <a:extLst>
              <a:ext uri="{FF2B5EF4-FFF2-40B4-BE49-F238E27FC236}">
                <a16:creationId xmlns:a16="http://schemas.microsoft.com/office/drawing/2014/main" id="{BAA93164-FCF8-4558-9318-56CDE97E4F0A}"/>
              </a:ext>
            </a:extLst>
          </p:cNvPr>
          <p:cNvSpPr/>
          <p:nvPr/>
        </p:nvSpPr>
        <p:spPr>
          <a:xfrm>
            <a:off x="496711" y="3691468"/>
            <a:ext cx="10498667" cy="29915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nSpc>
                <a:spcPct val="107000"/>
              </a:lnSpc>
              <a:spcAft>
                <a:spcPts val="800"/>
              </a:spcAft>
            </a:pP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У роботі з батьками доцільно використовувати онлайн-матеріали, розміщені на сайті МОН “Сучасне </a:t>
            </a:r>
            <a:r>
              <a:rPr lang="uk-UA"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дошкілля</a:t>
            </a: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під крилами захисту”, “THE LEGO FOUNDATION” — ігрові онлайн-взаємодії для дошкільнят.</a:t>
            </a:r>
            <a:endParaRPr lang="uk-UA"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 допомогу батькам дошкільників педагоги та дитячі психологи за підтримки МОН створили </a:t>
            </a:r>
            <a:r>
              <a:rPr lang="uk-UA"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Telegram</a:t>
            </a: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-канал “Підтримай дитину”(https://t.me/pidtrumaidutuny), де розміщено прості рекомендації, ігри та розвивальні вправи, які можна виконувати в сховищі, вдома чи під час евакуації.</a:t>
            </a:r>
            <a:endParaRPr lang="uk-UA"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200"/>
              </a:spcBef>
              <a:spcAft>
                <a:spcPts val="800"/>
              </a:spcAft>
            </a:pP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Матеріали (ігри, вправи, завдання, </a:t>
            </a:r>
            <a:r>
              <a:rPr lang="uk-UA"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аудіоказки</a:t>
            </a:r>
            <a:r>
              <a:rPr lang="uk-UA"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словесні ігри, завдання для артикуляційної гімнастики тощо) оновлюються щоденно. Всі публікації доступні для використання за наявності мобільного телефону та навіть нестабільного інтернету. Це допомагає вимушено.</a:t>
            </a:r>
            <a:endParaRPr lang="uk-UA"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07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кругленные углы 1">
            <a:extLst>
              <a:ext uri="{FF2B5EF4-FFF2-40B4-BE49-F238E27FC236}">
                <a16:creationId xmlns:a16="http://schemas.microsoft.com/office/drawing/2014/main" id="{FE1F8072-162C-4441-AEA8-21F573822881}"/>
              </a:ext>
            </a:extLst>
          </p:cNvPr>
          <p:cNvSpPr/>
          <p:nvPr/>
        </p:nvSpPr>
        <p:spPr>
          <a:xfrm>
            <a:off x="824090" y="699911"/>
            <a:ext cx="3307644" cy="13151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10. Створення позитивної атмосфери: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скругленные углы 2">
            <a:extLst>
              <a:ext uri="{FF2B5EF4-FFF2-40B4-BE49-F238E27FC236}">
                <a16:creationId xmlns:a16="http://schemas.microsoft.com/office/drawing/2014/main" id="{BAD1D792-6163-4D48-91DF-D89A1D1A0C2C}"/>
              </a:ext>
            </a:extLst>
          </p:cNvPr>
          <p:cNvSpPr/>
          <p:nvPr/>
        </p:nvSpPr>
        <p:spPr>
          <a:xfrm rot="10800000" flipV="1">
            <a:off x="5904088" y="699911"/>
            <a:ext cx="3307643" cy="13151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uk-UA" sz="2000" b="1" dirty="0">
                <a:solidFill>
                  <a:srgbClr val="002060"/>
                </a:solidFill>
                <a:effectLst/>
                <a:latin typeface="Times New Roman" panose="02020603050405020304" pitchFamily="18" charset="0"/>
                <a:ea typeface="Times New Roman" panose="02020603050405020304" pitchFamily="18" charset="0"/>
              </a:rPr>
              <a:t>11. Психологічний супровід:        </a:t>
            </a:r>
            <a:endParaRPr lang="uk-UA" sz="2000" b="1" dirty="0">
              <a:solidFill>
                <a:srgbClr val="002060"/>
              </a:solidFill>
            </a:endParaRPr>
          </a:p>
        </p:txBody>
      </p:sp>
      <p:sp>
        <p:nvSpPr>
          <p:cNvPr id="4" name="Прямоугольник 3">
            <a:extLst>
              <a:ext uri="{FF2B5EF4-FFF2-40B4-BE49-F238E27FC236}">
                <a16:creationId xmlns:a16="http://schemas.microsoft.com/office/drawing/2014/main" id="{4CD76CD2-0588-4B95-83F0-FD8BF3187BF4}"/>
              </a:ext>
            </a:extLst>
          </p:cNvPr>
          <p:cNvSpPr/>
          <p:nvPr/>
        </p:nvSpPr>
        <p:spPr>
          <a:xfrm>
            <a:off x="801512" y="2246490"/>
            <a:ext cx="4222044" cy="35672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Створення сприятливого середовища для активної участі батьків і дітей в фізичних </a:t>
            </a:r>
            <a:r>
              <a:rPr lang="uk-UA"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діяльностях</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є важливим аспектом. Необхідно заохочувати та підтримувати активність родин: створювати позитивні емоційні асоціації з фізичними вправами.</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31B37903-4483-417F-AFFC-0A02359A8468}"/>
              </a:ext>
            </a:extLst>
          </p:cNvPr>
          <p:cNvSpPr/>
          <p:nvPr/>
        </p:nvSpPr>
        <p:spPr>
          <a:xfrm>
            <a:off x="5904087" y="2246490"/>
            <a:ext cx="4222045" cy="33979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Bef>
                <a:spcPts val="1200"/>
              </a:spcBef>
              <a:spcAft>
                <a:spcPts val="800"/>
              </a:spcAft>
            </a:pPr>
            <a:r>
              <a:rPr lang="uk-UA" sz="2000" dirty="0" err="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Надавайте</a:t>
            </a: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рекомендації батькам щодо підтримки дітей у стресових ситуаціях через фізичну активність і релаксацію. Важливо, щоб батьки знали про техніки дихання, медитацію, асани з йоги, які можуть заспокоїти дитину.</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8812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скругленные углы 1">
            <a:extLst>
              <a:ext uri="{FF2B5EF4-FFF2-40B4-BE49-F238E27FC236}">
                <a16:creationId xmlns:a16="http://schemas.microsoft.com/office/drawing/2014/main" id="{B2BCB322-482D-42CE-AFC1-01E1B184F1FE}"/>
              </a:ext>
            </a:extLst>
          </p:cNvPr>
          <p:cNvSpPr/>
          <p:nvPr/>
        </p:nvSpPr>
        <p:spPr>
          <a:xfrm>
            <a:off x="970844" y="857956"/>
            <a:ext cx="2867378" cy="9482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Bef>
                <a:spcPts val="1200"/>
              </a:spcBef>
              <a:spcAft>
                <a:spcPts val="800"/>
              </a:spcAft>
            </a:pP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12. Адаптація програм занять: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скругленные углы 2">
            <a:extLst>
              <a:ext uri="{FF2B5EF4-FFF2-40B4-BE49-F238E27FC236}">
                <a16:creationId xmlns:a16="http://schemas.microsoft.com/office/drawing/2014/main" id="{51165322-7B89-4B1F-9DE0-F44B75DE7D4A}"/>
              </a:ext>
            </a:extLst>
          </p:cNvPr>
          <p:cNvSpPr/>
          <p:nvPr/>
        </p:nvSpPr>
        <p:spPr>
          <a:xfrm>
            <a:off x="6095999" y="857955"/>
            <a:ext cx="2867377" cy="94826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nSpc>
                <a:spcPct val="107000"/>
              </a:lnSpc>
              <a:spcBef>
                <a:spcPts val="1200"/>
              </a:spcBef>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13. Оцінювання ефективності: </a:t>
            </a:r>
            <a:endParaRPr lang="uk-UA" sz="2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687EB112-0A71-417D-8D27-18D681099A92}"/>
              </a:ext>
            </a:extLst>
          </p:cNvPr>
          <p:cNvSpPr/>
          <p:nvPr/>
        </p:nvSpPr>
        <p:spPr>
          <a:xfrm>
            <a:off x="812801" y="2438398"/>
            <a:ext cx="3318932" cy="311573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Bef>
                <a:spcPts val="1200"/>
              </a:spcBef>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Надзвичайно важлива гнучкість у підходах до організації фізкультури – ключовий фактор. Програми занять повинні адаптуватися до умов навчання та самопочуття дітей, зважаючи на обставини воєнного стану.</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BEBABF23-1354-448C-ADEE-CE8469A9B501}"/>
              </a:ext>
            </a:extLst>
          </p:cNvPr>
          <p:cNvSpPr/>
          <p:nvPr/>
        </p:nvSpPr>
        <p:spPr>
          <a:xfrm>
            <a:off x="5949243" y="2438398"/>
            <a:ext cx="3465689" cy="31157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07000"/>
              </a:lnSpc>
              <a:spcBef>
                <a:spcPts val="1200"/>
              </a:spcBef>
              <a:spcAft>
                <a:spcPts val="800"/>
              </a:spcAft>
            </a:pPr>
            <a:r>
              <a:rPr lang="uk-UA"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Регулярне оцінювання результатів фізкультурно-оздоровчої роботи та участі батьків у ній дозволить вчасно коригувати напрямки роботи, щоб досягти найкращих результатів.</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uk-UA"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578887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144</TotalTime>
  <Words>725</Words>
  <Application>Microsoft Office PowerPoint</Application>
  <PresentationFormat>Широкий екран</PresentationFormat>
  <Paragraphs>54</Paragraphs>
  <Slides>12</Slides>
  <Notes>1</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12</vt:i4>
      </vt:variant>
    </vt:vector>
  </HeadingPairs>
  <TitlesOfParts>
    <vt:vector size="18" baseType="lpstr">
      <vt:lpstr>Arial</vt:lpstr>
      <vt:lpstr>Calibri</vt:lpstr>
      <vt:lpstr>Times New Roman</vt:lpstr>
      <vt:lpstr>Trebuchet MS</vt:lpstr>
      <vt:lpstr>Wingdings 3</vt:lpstr>
      <vt:lpstr>Аспект</vt:lpstr>
      <vt:lpstr>Фаховий модуль для професійної спільноти інструкторів з фізичного виховання ЗДО ВМТГ</vt:lpstr>
      <vt:lpstr>Взаємодія з батьками при організації  фізкультурно-оздоровчої роботи в ЗДО.  Під час воєнного стану   </vt:lpstr>
      <vt:lpstr>1. Значення фізкультурно-оздоровчої роботи в житті дітей як основи їхнього розвитку, зміцнення здоров’я та соціалізації, особливо в умовах кризи. </vt:lpstr>
      <vt:lpstr>Презентація PowerPoint</vt:lpstr>
      <vt:lpstr>5. Взаємодія з батьками:   </vt:lpstr>
      <vt:lpstr>Презентація PowerPoint</vt:lpstr>
      <vt:lpstr>Презентація PowerPoint</vt:lpstr>
      <vt:lpstr>Презентація PowerPoint</vt:lpstr>
      <vt:lpstr>Презентація PowerPoint</vt:lpstr>
      <vt:lpstr>Презентація PowerPoint</vt:lpstr>
      <vt:lpstr>Використана література:   Поради від ЮНІСЕФ - Корисні матеріали для батьків. https://www.unicef.org/ukraine/parents-children-support-during-military-actions?gad_source=1&amp;gclid=CjwKCAjwoJa2BhBPEiwA0l0ImH7mRsjd1qTDZKeOXhJL0fcFp0EJtuX1fxgkbCNZUQj_P0SiYfFKGRoC8LgQAvD_BwE  Освіта. UA. Про методичні рекомендації щодо організації освітнього процесу в закладах дошкільної освіти в літній період. https://osvita.ua/legislation/doshkilna-osvita/86744/#google_vignette  Організація роботи ЗДО в умовах воєнного стану. https://naurok.com.ua/post/organizaciya-roboti-zakladiv-doshkilno-osviti-v-umovah-voennogo-stanu Методичні рекомендації «Робота з батьками у воєнний та післявоєнний час». https://znayshov.com/News/Details/metodychni_rekomendatsii_robota_z_batkamy_u_voiennyi_ta_pisliavoiennyi_chas    </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Директор</cp:lastModifiedBy>
  <cp:revision>18</cp:revision>
  <dcterms:created xsi:type="dcterms:W3CDTF">2024-08-21T18:57:58Z</dcterms:created>
  <dcterms:modified xsi:type="dcterms:W3CDTF">2024-09-10T08:58:59Z</dcterms:modified>
</cp:coreProperties>
</file>